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3"/>
  </p:handoutMasterIdLst>
  <p:sldIdLst>
    <p:sldId id="256" r:id="rId2"/>
    <p:sldId id="260" r:id="rId3"/>
    <p:sldId id="262" r:id="rId4"/>
    <p:sldId id="276" r:id="rId5"/>
    <p:sldId id="258" r:id="rId6"/>
    <p:sldId id="259" r:id="rId7"/>
    <p:sldId id="266" r:id="rId8"/>
    <p:sldId id="274" r:id="rId9"/>
    <p:sldId id="263" r:id="rId10"/>
    <p:sldId id="277" r:id="rId11"/>
    <p:sldId id="265" r:id="rId12"/>
    <p:sldId id="267" r:id="rId13"/>
    <p:sldId id="270" r:id="rId14"/>
    <p:sldId id="269" r:id="rId15"/>
    <p:sldId id="271" r:id="rId16"/>
    <p:sldId id="272" r:id="rId17"/>
    <p:sldId id="273" r:id="rId18"/>
    <p:sldId id="275" r:id="rId19"/>
    <p:sldId id="278" r:id="rId20"/>
    <p:sldId id="279" r:id="rId21"/>
    <p:sldId id="268" r:id="rId22"/>
  </p:sldIdLst>
  <p:sldSz cx="9144000" cy="6858000" type="screen4x3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3" autoAdjust="0"/>
    <p:restoredTop sz="94660"/>
  </p:normalViewPr>
  <p:slideViewPr>
    <p:cSldViewPr>
      <p:cViewPr varScale="1">
        <p:scale>
          <a:sx n="69" d="100"/>
          <a:sy n="69" d="100"/>
        </p:scale>
        <p:origin x="-55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97313" y="0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18E7FE-3CA6-4E71-B4DF-2C8B9FC0304C}" type="datetimeFigureOut">
              <a:rPr lang="en-US" smtClean="0"/>
              <a:t>7/29/2010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97313" y="8829675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606401-80C3-46F7-BDC5-D098CBB5F9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1272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A0BC1-C80C-43EA-94CB-8A7AC12417AB}" type="datetimeFigureOut">
              <a:rPr lang="en-US" smtClean="0"/>
              <a:pPr/>
              <a:t>7/29/2010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ACB4-D875-4C16-A3D5-EE1183ADEE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A0BC1-C80C-43EA-94CB-8A7AC12417AB}" type="datetimeFigureOut">
              <a:rPr lang="en-US" smtClean="0"/>
              <a:pPr/>
              <a:t>7/29/2010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ACB4-D875-4C16-A3D5-EE1183ADEE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A0BC1-C80C-43EA-94CB-8A7AC12417AB}" type="datetimeFigureOut">
              <a:rPr lang="en-US" smtClean="0"/>
              <a:pPr/>
              <a:t>7/29/2010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ACB4-D875-4C16-A3D5-EE1183ADEE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A0BC1-C80C-43EA-94CB-8A7AC12417AB}" type="datetimeFigureOut">
              <a:rPr lang="en-US" smtClean="0"/>
              <a:pPr/>
              <a:t>7/29/2010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ACB4-D875-4C16-A3D5-EE1183ADEE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A0BC1-C80C-43EA-94CB-8A7AC12417AB}" type="datetimeFigureOut">
              <a:rPr lang="en-US" smtClean="0"/>
              <a:pPr/>
              <a:t>7/29/2010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ACB4-D875-4C16-A3D5-EE1183ADEE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A0BC1-C80C-43EA-94CB-8A7AC12417AB}" type="datetimeFigureOut">
              <a:rPr lang="en-US" smtClean="0"/>
              <a:pPr/>
              <a:t>7/29/2010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ACB4-D875-4C16-A3D5-EE1183ADEE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A0BC1-C80C-43EA-94CB-8A7AC12417AB}" type="datetimeFigureOut">
              <a:rPr lang="en-US" smtClean="0"/>
              <a:pPr/>
              <a:t>7/29/2010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ACB4-D875-4C16-A3D5-EE1183ADEE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A0BC1-C80C-43EA-94CB-8A7AC12417AB}" type="datetimeFigureOut">
              <a:rPr lang="en-US" smtClean="0"/>
              <a:pPr/>
              <a:t>7/29/2010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ACB4-D875-4C16-A3D5-EE1183ADEE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A0BC1-C80C-43EA-94CB-8A7AC12417AB}" type="datetimeFigureOut">
              <a:rPr lang="en-US" smtClean="0"/>
              <a:pPr/>
              <a:t>7/29/2010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ACB4-D875-4C16-A3D5-EE1183ADEE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A0BC1-C80C-43EA-94CB-8A7AC12417AB}" type="datetimeFigureOut">
              <a:rPr lang="en-US" smtClean="0"/>
              <a:pPr/>
              <a:t>7/29/2010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BBCACB4-D875-4C16-A3D5-EE1183ADEE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A0BC1-C80C-43EA-94CB-8A7AC12417AB}" type="datetimeFigureOut">
              <a:rPr lang="en-US" smtClean="0"/>
              <a:pPr/>
              <a:t>7/29/2010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ACB4-D875-4C16-A3D5-EE1183ADEE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6DA0BC1-C80C-43EA-94CB-8A7AC12417AB}" type="datetimeFigureOut">
              <a:rPr lang="en-US" smtClean="0"/>
              <a:pPr/>
              <a:t>7/29/2010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0BBCACB4-D875-4C16-A3D5-EE1183ADEE1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ixmac.com/picture/tinfoil/000010091711" TargetMode="External"/><Relationship Id="rId13" Type="http://schemas.openxmlformats.org/officeDocument/2006/relationships/hyperlink" Target="http://showboatentertainment.com/" TargetMode="External"/><Relationship Id="rId18" Type="http://schemas.openxmlformats.org/officeDocument/2006/relationships/hyperlink" Target="http://wattsmith.wordpress.com/" TargetMode="External"/><Relationship Id="rId3" Type="http://schemas.openxmlformats.org/officeDocument/2006/relationships/hyperlink" Target="http://www.scubaboard.com/forums/marine-life-ecosystems/279631-dangerous-predators-personal-space-divers.html" TargetMode="External"/><Relationship Id="rId7" Type="http://schemas.openxmlformats.org/officeDocument/2006/relationships/hyperlink" Target="http://www.oceanwideimages.com/search.asp?s=fish+eyes" TargetMode="External"/><Relationship Id="rId12" Type="http://schemas.openxmlformats.org/officeDocument/2006/relationships/hyperlink" Target="http://www.texasphotoforum.com/forum/general-photos/112381-wade-fisherman-silhouette.html" TargetMode="External"/><Relationship Id="rId17" Type="http://schemas.openxmlformats.org/officeDocument/2006/relationships/hyperlink" Target="http://www.sxc.hu/photo/981696" TargetMode="External"/><Relationship Id="rId2" Type="http://schemas.openxmlformats.org/officeDocument/2006/relationships/hyperlink" Target="http://www.tenement.org/slideshows/collections_2.html" TargetMode="External"/><Relationship Id="rId16" Type="http://schemas.openxmlformats.org/officeDocument/2006/relationships/hyperlink" Target="http://www.dpchallenge.com/image.php?IMAGE_ID=65592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attihaskins.wordpress.com/category/plant-life/" TargetMode="External"/><Relationship Id="rId11" Type="http://schemas.openxmlformats.org/officeDocument/2006/relationships/hyperlink" Target="http://www.woodworkersworkshop.com/resources/index.php?search=FREE%20SILHOUETTES&amp;page=11" TargetMode="External"/><Relationship Id="rId5" Type="http://schemas.openxmlformats.org/officeDocument/2006/relationships/hyperlink" Target="http://www.glossop-sea-angling/" TargetMode="External"/><Relationship Id="rId15" Type="http://schemas.openxmlformats.org/officeDocument/2006/relationships/hyperlink" Target="http://chawedrosin.wordpress.com/2008/12/24/stopping-by-woods-on-a-snowy-evening-by-robert-frost/" TargetMode="External"/><Relationship Id="rId10" Type="http://schemas.openxmlformats.org/officeDocument/2006/relationships/hyperlink" Target="http://tintin1.livejournal.com/" TargetMode="External"/><Relationship Id="rId19" Type="http://schemas.openxmlformats.org/officeDocument/2006/relationships/hyperlink" Target="http://www.paulfidler.com/books/short_list.htm" TargetMode="External"/><Relationship Id="rId4" Type="http://schemas.openxmlformats.org/officeDocument/2006/relationships/hyperlink" Target="http://vet.osu.edu/assets/courses/vm608/anatomy/anatomy.html" TargetMode="External"/><Relationship Id="rId9" Type="http://schemas.openxmlformats.org/officeDocument/2006/relationships/hyperlink" Target="http://www.ticotimes.net/fishingforum/forum.cfm?icat=3" TargetMode="External"/><Relationship Id="rId14" Type="http://schemas.openxmlformats.org/officeDocument/2006/relationships/hyperlink" Target="http://www.poemhunter.com/poem/stopping-by-woods-on-a-snowy-evening-2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0855" y="1701901"/>
            <a:ext cx="5713490" cy="1325452"/>
          </a:xfrm>
        </p:spPr>
        <p:txBody>
          <a:bodyPr/>
          <a:lstStyle/>
          <a:p>
            <a:r>
              <a:rPr lang="en-US" dirty="0" smtClean="0"/>
              <a:t>Poetic Devices and the Magic of Elizabeth Bishop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1800" dirty="0" smtClean="0"/>
              <a:t>By Devon Field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678140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b="0" dirty="0" smtClean="0">
                <a:solidFill>
                  <a:srgbClr val="7030A0"/>
                </a:solidFill>
              </a:rPr>
              <a:t>Can you pick out any poetic devices that Bishop used?</a:t>
            </a:r>
          </a:p>
          <a:p>
            <a:endParaRPr lang="en-US" sz="3600" b="0" dirty="0" smtClean="0">
              <a:solidFill>
                <a:srgbClr val="7030A0"/>
              </a:solidFill>
            </a:endParaRPr>
          </a:p>
          <a:p>
            <a:r>
              <a:rPr lang="en-US" sz="3600" b="0" dirty="0" smtClean="0">
                <a:solidFill>
                  <a:srgbClr val="7030A0"/>
                </a:solidFill>
              </a:rPr>
              <a:t>Does any line in the power stand out to you?</a:t>
            </a:r>
            <a:endParaRPr lang="en-US" sz="3600" b="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685801"/>
            <a:ext cx="5349240" cy="1142999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Calibri" pitchFamily="34" charset="0"/>
                <a:cs typeface="Calibri" pitchFamily="34" charset="0"/>
              </a:rPr>
              <a:t>“Here and there his </a:t>
            </a:r>
            <a:r>
              <a:rPr lang="en-US" sz="2400" i="1" dirty="0" smtClean="0">
                <a:latin typeface="Calibri" pitchFamily="34" charset="0"/>
                <a:cs typeface="Calibri" pitchFamily="34" charset="0"/>
              </a:rPr>
              <a:t>brown skin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hung in strips </a:t>
            </a:r>
            <a:r>
              <a:rPr lang="en-US" sz="2400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like </a:t>
            </a:r>
            <a:r>
              <a:rPr lang="en-US" sz="2400" i="1" dirty="0" smtClean="0">
                <a:latin typeface="Calibri" pitchFamily="34" charset="0"/>
                <a:cs typeface="Calibri" pitchFamily="34" charset="0"/>
              </a:rPr>
              <a:t>ancient wallpaper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”</a:t>
            </a:r>
          </a:p>
          <a:p>
            <a:endParaRPr lang="en-US" sz="2400" dirty="0" smtClean="0">
              <a:latin typeface="Calibri" pitchFamily="34" charset="0"/>
              <a:cs typeface="Calibri" pitchFamily="34" charset="0"/>
            </a:endParaRPr>
          </a:p>
          <a:p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8087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257800" y="609600"/>
            <a:ext cx="345419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ight Arrow 4"/>
          <p:cNvSpPr/>
          <p:nvPr/>
        </p:nvSpPr>
        <p:spPr>
          <a:xfrm>
            <a:off x="4038600" y="243840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609600"/>
            <a:ext cx="3276600" cy="3800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609600" y="4572000"/>
            <a:ext cx="3200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Old Caribbean Jew Fish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715000" y="4495800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Peeling Brown Wallpaper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05000" y="838200"/>
            <a:ext cx="5273488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en-US" sz="2400" dirty="0" smtClean="0"/>
          </a:p>
          <a:p>
            <a:pPr algn="ctr"/>
            <a:r>
              <a:rPr lang="en-US" sz="2400" dirty="0" smtClean="0"/>
              <a:t>“I thought of the course white flesh</a:t>
            </a:r>
          </a:p>
          <a:p>
            <a:pPr algn="ctr"/>
            <a:r>
              <a:rPr lang="en-US" sz="2400" dirty="0" smtClean="0"/>
              <a:t>Packed in like feathers…and the pink swim-bladder</a:t>
            </a:r>
          </a:p>
          <a:p>
            <a:pPr algn="ctr"/>
            <a:r>
              <a:rPr lang="en-US" sz="2400" dirty="0" smtClean="0"/>
              <a:t>like a big peony.”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4554" y="1600200"/>
            <a:ext cx="32766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ight Arrow 4"/>
          <p:cNvSpPr/>
          <p:nvPr/>
        </p:nvSpPr>
        <p:spPr>
          <a:xfrm>
            <a:off x="4114800" y="274320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7800" y="1676400"/>
            <a:ext cx="3276600" cy="2459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066800"/>
            <a:ext cx="3276600" cy="3579849"/>
          </a:xfrm>
        </p:spPr>
        <p:txBody>
          <a:bodyPr/>
          <a:lstStyle/>
          <a:p>
            <a:r>
              <a:rPr lang="en-US" sz="1800" dirty="0" smtClean="0"/>
              <a:t>“I looked into his big eyes</a:t>
            </a:r>
          </a:p>
          <a:p>
            <a:r>
              <a:rPr lang="en-US" sz="1800" dirty="0" smtClean="0"/>
              <a:t>which were far larger than mine</a:t>
            </a:r>
          </a:p>
          <a:p>
            <a:r>
              <a:rPr lang="en-US" sz="1800" dirty="0" smtClean="0"/>
              <a:t>but shallower, and yellowed, </a:t>
            </a:r>
          </a:p>
          <a:p>
            <a:r>
              <a:rPr lang="en-US" sz="1800" dirty="0" smtClean="0"/>
              <a:t>the irises backed and packed</a:t>
            </a:r>
          </a:p>
          <a:p>
            <a:r>
              <a:rPr lang="en-US" sz="1800" dirty="0" smtClean="0"/>
              <a:t>with tarnished  tinfoil</a:t>
            </a:r>
          </a:p>
          <a:p>
            <a:r>
              <a:rPr lang="en-US" sz="1800" dirty="0" smtClean="0"/>
              <a:t>seen through the lenses</a:t>
            </a:r>
          </a:p>
          <a:p>
            <a:r>
              <a:rPr lang="en-US" sz="1800" dirty="0" smtClean="0"/>
              <a:t>of old scratched isinglass.” </a:t>
            </a:r>
          </a:p>
          <a:p>
            <a:endParaRPr lang="en-US" dirty="0"/>
          </a:p>
        </p:txBody>
      </p:sp>
      <p:pic>
        <p:nvPicPr>
          <p:cNvPr id="1026" name="Picture 2" descr="50T5560-01-red-bellied-piranh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7600" y="152400"/>
            <a:ext cx="3810000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tinfoil-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2514" y="2590800"/>
            <a:ext cx="3237186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28600"/>
            <a:ext cx="3352800" cy="2209800"/>
          </a:xfrm>
        </p:spPr>
        <p:txBody>
          <a:bodyPr>
            <a:normAutofit/>
          </a:bodyPr>
          <a:lstStyle/>
          <a:p>
            <a:r>
              <a:rPr lang="en-US" sz="1800" b="0" dirty="0" smtClean="0"/>
              <a:t>“He hung a grunting weight,</a:t>
            </a:r>
            <a:br>
              <a:rPr lang="en-US" sz="1800" b="0" dirty="0" smtClean="0"/>
            </a:br>
            <a:r>
              <a:rPr lang="en-US" sz="1800" b="0" dirty="0" smtClean="0"/>
              <a:t>battered and venerable</a:t>
            </a:r>
            <a:br>
              <a:rPr lang="en-US" sz="1800" b="0" dirty="0" smtClean="0"/>
            </a:br>
            <a:r>
              <a:rPr lang="en-US" sz="1800" b="0" dirty="0" smtClean="0"/>
              <a:t>and homely.”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2400" y="3657600"/>
            <a:ext cx="3276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“</a:t>
            </a:r>
            <a:r>
              <a:rPr lang="en-US" dirty="0" smtClean="0">
                <a:solidFill>
                  <a:srgbClr val="C00000"/>
                </a:solidFill>
              </a:rPr>
              <a:t>Like</a:t>
            </a:r>
            <a:r>
              <a:rPr lang="en-US" dirty="0" smtClean="0"/>
              <a:t> medals with their ribbons</a:t>
            </a:r>
            <a:br>
              <a:rPr lang="en-US" dirty="0" smtClean="0"/>
            </a:br>
            <a:r>
              <a:rPr lang="en-US" dirty="0" smtClean="0"/>
              <a:t>frayed and wavering,</a:t>
            </a:r>
            <a:br>
              <a:rPr lang="en-US" dirty="0" smtClean="0"/>
            </a:br>
            <a:r>
              <a:rPr lang="en-US" dirty="0" smtClean="0"/>
              <a:t>a five-haired beard of wisdom</a:t>
            </a:r>
            <a:br>
              <a:rPr lang="en-US" dirty="0" smtClean="0"/>
            </a:br>
            <a:r>
              <a:rPr lang="en-US" dirty="0" smtClean="0"/>
              <a:t>trailing from his aching jaw.”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0" y="1600200"/>
            <a:ext cx="3124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-”It was more </a:t>
            </a:r>
            <a:r>
              <a:rPr lang="en-US" dirty="0" smtClean="0">
                <a:solidFill>
                  <a:srgbClr val="C00000"/>
                </a:solidFill>
              </a:rPr>
              <a:t>like</a:t>
            </a:r>
            <a:r>
              <a:rPr lang="en-US" dirty="0" smtClean="0"/>
              <a:t> the tipping</a:t>
            </a:r>
            <a:br>
              <a:rPr lang="en-US" dirty="0" smtClean="0"/>
            </a:br>
            <a:r>
              <a:rPr lang="en-US" dirty="0" smtClean="0"/>
              <a:t>of an object toward the light.</a:t>
            </a:r>
            <a:br>
              <a:rPr lang="en-US" dirty="0" smtClean="0"/>
            </a:br>
            <a:r>
              <a:rPr lang="en-US" dirty="0" smtClean="0"/>
              <a:t>I admired his sullen face,</a:t>
            </a:r>
            <a:br>
              <a:rPr lang="en-US" dirty="0" smtClean="0"/>
            </a:br>
            <a:r>
              <a:rPr lang="en-US" dirty="0" smtClean="0"/>
              <a:t>the mechanism of his jaw…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00800" y="1676400"/>
            <a:ext cx="252412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2800" y="457200"/>
            <a:ext cx="2667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5400" y="1524000"/>
            <a:ext cx="2667000" cy="3308877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en-US" sz="1800" b="0" dirty="0" smtClean="0"/>
              <a:t>        I stared and stared</a:t>
            </a:r>
            <a:br>
              <a:rPr lang="en-US" sz="1800" b="0" dirty="0" smtClean="0"/>
            </a:br>
            <a:r>
              <a:rPr lang="en-US" sz="1800" b="0" dirty="0" smtClean="0"/>
              <a:t>and victory filled up</a:t>
            </a:r>
            <a:br>
              <a:rPr lang="en-US" sz="1800" b="0" dirty="0" smtClean="0"/>
            </a:br>
            <a:r>
              <a:rPr lang="en-US" sz="1800" b="0" dirty="0" smtClean="0"/>
              <a:t>the little rented boat,</a:t>
            </a:r>
            <a:br>
              <a:rPr lang="en-US" sz="1800" b="0" dirty="0" smtClean="0"/>
            </a:br>
            <a:r>
              <a:rPr lang="en-US" sz="1800" b="0" dirty="0" smtClean="0"/>
              <a:t>from the pool of bilge</a:t>
            </a:r>
            <a:br>
              <a:rPr lang="en-US" sz="1800" b="0" dirty="0" smtClean="0"/>
            </a:br>
            <a:r>
              <a:rPr lang="en-US" sz="1800" b="0" dirty="0" smtClean="0"/>
              <a:t>where oil had spread a </a:t>
            </a:r>
            <a:r>
              <a:rPr lang="en-US" sz="1800" b="0" dirty="0" smtClean="0">
                <a:solidFill>
                  <a:srgbClr val="C00000"/>
                </a:solidFill>
              </a:rPr>
              <a:t>rainbow</a:t>
            </a:r>
            <a:r>
              <a:rPr lang="en-US" sz="1800" b="0" dirty="0" smtClean="0"/>
              <a:t/>
            </a:r>
            <a:br>
              <a:rPr lang="en-US" sz="1800" b="0" dirty="0" smtClean="0"/>
            </a:br>
            <a:r>
              <a:rPr lang="en-US" sz="1800" b="0" dirty="0" smtClean="0"/>
              <a:t>around the rusted engine</a:t>
            </a:r>
            <a:br>
              <a:rPr lang="en-US" sz="1800" b="0" dirty="0" smtClean="0"/>
            </a:br>
            <a:r>
              <a:rPr lang="en-US" sz="1800" b="0" dirty="0" smtClean="0"/>
              <a:t>to the bailer rusted orange,</a:t>
            </a:r>
            <a:br>
              <a:rPr lang="en-US" sz="1800" b="0" dirty="0" smtClean="0"/>
            </a:br>
            <a:r>
              <a:rPr lang="en-US" sz="1800" b="0" dirty="0" smtClean="0"/>
              <a:t>the sun-cracked thwarts,</a:t>
            </a:r>
            <a:br>
              <a:rPr lang="en-US" sz="1800" b="0" dirty="0" smtClean="0"/>
            </a:br>
            <a:r>
              <a:rPr lang="en-US" sz="1800" b="0" dirty="0" smtClean="0"/>
              <a:t>the oarlocks on their strings,</a:t>
            </a:r>
            <a:br>
              <a:rPr lang="en-US" sz="1800" b="0" dirty="0" smtClean="0"/>
            </a:br>
            <a:r>
              <a:rPr lang="en-US" sz="1800" b="0" dirty="0" smtClean="0"/>
              <a:t>the gunnels--until everything</a:t>
            </a:r>
            <a:br>
              <a:rPr lang="en-US" sz="1800" b="0" dirty="0" smtClean="0"/>
            </a:br>
            <a:r>
              <a:rPr lang="en-US" sz="1800" b="0" dirty="0" smtClean="0"/>
              <a:t>was </a:t>
            </a:r>
            <a:r>
              <a:rPr lang="en-US" sz="1800" b="0" dirty="0" smtClean="0">
                <a:solidFill>
                  <a:srgbClr val="C00000"/>
                </a:solidFill>
              </a:rPr>
              <a:t>rainbow, rainbow, rainbow!</a:t>
            </a:r>
            <a:r>
              <a:rPr lang="en-US" sz="1800" b="0" dirty="0" smtClean="0"/>
              <a:t/>
            </a:r>
            <a:br>
              <a:rPr lang="en-US" sz="1800" b="0" dirty="0" smtClean="0"/>
            </a:br>
            <a:r>
              <a:rPr lang="en-US" sz="1800" b="0" dirty="0" smtClean="0"/>
              <a:t>And I let the fish go.</a:t>
            </a:r>
            <a:endParaRPr lang="en-US" sz="1800" b="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304800"/>
            <a:ext cx="3657600" cy="5213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030A0"/>
                </a:solidFill>
              </a:rPr>
              <a:t>Match That figure of Speech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1100628"/>
            <a:ext cx="2301240" cy="4080972"/>
          </a:xfrm>
        </p:spPr>
        <p:txBody>
          <a:bodyPr/>
          <a:lstStyle/>
          <a:p>
            <a:pPr>
              <a:buAutoNum type="arabicPeriod"/>
            </a:pPr>
            <a:r>
              <a:rPr lang="en-US" dirty="0" smtClean="0"/>
              <a:t>The sea is …  </a:t>
            </a:r>
          </a:p>
          <a:p>
            <a:r>
              <a:rPr lang="en-US" dirty="0" smtClean="0"/>
              <a:t>  </a:t>
            </a:r>
          </a:p>
          <a:p>
            <a:r>
              <a:rPr lang="en-US" dirty="0" smtClean="0"/>
              <a:t>2. As softly as … </a:t>
            </a:r>
          </a:p>
          <a:p>
            <a:endParaRPr lang="en-US" dirty="0" smtClean="0"/>
          </a:p>
          <a:p>
            <a:r>
              <a:rPr lang="en-US" dirty="0" smtClean="0"/>
              <a:t>3. On stumps and dead trees the charring…</a:t>
            </a:r>
          </a:p>
          <a:p>
            <a:endParaRPr lang="en-US" dirty="0" smtClean="0"/>
          </a:p>
          <a:p>
            <a:r>
              <a:rPr lang="en-US" dirty="0" smtClean="0"/>
              <a:t>4. For two weeks or more…</a:t>
            </a:r>
          </a:p>
          <a:p>
            <a:endParaRPr lang="en-US" dirty="0" smtClean="0"/>
          </a:p>
          <a:p>
            <a:r>
              <a:rPr lang="en-US" dirty="0" smtClean="0"/>
              <a:t>5. The beach…</a:t>
            </a:r>
          </a:p>
          <a:p>
            <a:pPr>
              <a:buAutoNum type="arabicPeriod"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953000" y="1143000"/>
            <a:ext cx="34290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A. Falling stars come to their ends at a point in the sky.</a:t>
            </a:r>
          </a:p>
          <a:p>
            <a:endParaRPr lang="en-US" dirty="0" smtClean="0"/>
          </a:p>
          <a:p>
            <a:r>
              <a:rPr lang="en-US" dirty="0" smtClean="0"/>
              <a:t>B. The trees hesitated; the little leaves waited…</a:t>
            </a:r>
          </a:p>
          <a:p>
            <a:endParaRPr lang="en-US" dirty="0" smtClean="0"/>
          </a:p>
          <a:p>
            <a:r>
              <a:rPr lang="en-US" dirty="0" smtClean="0"/>
              <a:t>C. ..hisses like fat</a:t>
            </a:r>
          </a:p>
          <a:p>
            <a:endParaRPr lang="en-US" dirty="0" smtClean="0"/>
          </a:p>
          <a:p>
            <a:r>
              <a:rPr lang="en-US" dirty="0" smtClean="0"/>
              <a:t>D. “all a case of knives”</a:t>
            </a:r>
          </a:p>
          <a:p>
            <a:endParaRPr lang="en-US" dirty="0" smtClean="0"/>
          </a:p>
          <a:p>
            <a:r>
              <a:rPr lang="en-US" dirty="0" smtClean="0"/>
              <a:t>F. Is like black velvet.</a:t>
            </a:r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2438400" y="1371600"/>
            <a:ext cx="2514600" cy="2133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2514600" y="1371600"/>
            <a:ext cx="2362200" cy="685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3048000" y="2819400"/>
            <a:ext cx="1905000" cy="1295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2743200" y="2209800"/>
            <a:ext cx="2133600" cy="1600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2362200" y="2971800"/>
            <a:ext cx="2590800" cy="1600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Elizabeth Bishop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066800"/>
            <a:ext cx="3593306" cy="5179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181600" y="5867400"/>
            <a:ext cx="3048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002060"/>
                </a:solidFill>
              </a:rPr>
              <a:t>1911 –1979</a:t>
            </a:r>
            <a:endParaRPr lang="en-US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1283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r>
              <a:rPr lang="en-US" sz="2800" dirty="0" smtClean="0">
                <a:solidFill>
                  <a:srgbClr val="C00000"/>
                </a:solidFill>
              </a:rPr>
              <a:t>Thank you!</a:t>
            </a:r>
            <a:endParaRPr lang="en-US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   </a:t>
            </a:r>
            <a:endParaRPr lang="en-US" sz="1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09600"/>
            <a:ext cx="8915400" cy="5943600"/>
          </a:xfrm>
        </p:spPr>
        <p:txBody>
          <a:bodyPr>
            <a:normAutofit/>
          </a:bodyPr>
          <a:lstStyle/>
          <a:p>
            <a:r>
              <a:rPr lang="en-US" sz="1200" b="0" dirty="0" smtClean="0"/>
              <a:t>Wallpaper: </a:t>
            </a:r>
            <a:r>
              <a:rPr lang="en-US" sz="1200" b="0" dirty="0" smtClean="0">
                <a:hlinkClick r:id="rId2"/>
              </a:rPr>
              <a:t>http://www.tenement.org/slideshows/collections_2.html</a:t>
            </a:r>
            <a:endParaRPr lang="en-US" sz="1200" b="0" dirty="0" smtClean="0"/>
          </a:p>
          <a:p>
            <a:r>
              <a:rPr lang="en-US" sz="1200" b="0" dirty="0" smtClean="0"/>
              <a:t>Caribbean Jew Fish : </a:t>
            </a:r>
            <a:r>
              <a:rPr lang="en-US" sz="1200" b="0" dirty="0" smtClean="0">
                <a:hlinkClick r:id="rId3"/>
              </a:rPr>
              <a:t>http://www.scubaboard.com/forums/marine-life-ecosystems/279631-dangerous-predators-personal-space-divers.html</a:t>
            </a:r>
            <a:endParaRPr lang="en-US" sz="1200" b="0" dirty="0" smtClean="0"/>
          </a:p>
          <a:p>
            <a:r>
              <a:rPr lang="en-US" sz="1200" b="0" dirty="0" smtClean="0"/>
              <a:t>Anatomy of a Fish: </a:t>
            </a:r>
            <a:r>
              <a:rPr lang="en-US" sz="1200" b="0" dirty="0" smtClean="0">
                <a:hlinkClick r:id="rId4"/>
              </a:rPr>
              <a:t>http://vet.osu.edu/assets/courses/vm608/anatomy/anatomy.html</a:t>
            </a:r>
            <a:endParaRPr lang="en-US" sz="1200" b="0" dirty="0" smtClean="0"/>
          </a:p>
          <a:p>
            <a:r>
              <a:rPr lang="en-US" sz="1200" b="0" dirty="0" smtClean="0"/>
              <a:t>B/W Fish: </a:t>
            </a:r>
            <a:r>
              <a:rPr lang="en-US" sz="1200" b="0" dirty="0" smtClean="0">
                <a:hlinkClick r:id="rId5"/>
              </a:rPr>
              <a:t>http://www.glossop-sea-angling</a:t>
            </a:r>
            <a:r>
              <a:rPr lang="en-US" sz="1200" b="0" dirty="0" smtClean="0"/>
              <a:t> club.co.uk/pages/swimbladderproblemspage.html</a:t>
            </a:r>
          </a:p>
          <a:p>
            <a:r>
              <a:rPr lang="en-US" sz="1200" b="0" dirty="0" smtClean="0"/>
              <a:t>Peony: </a:t>
            </a:r>
            <a:r>
              <a:rPr lang="en-US" sz="1200" b="0" dirty="0" smtClean="0">
                <a:hlinkClick r:id="rId6"/>
              </a:rPr>
              <a:t>http://pattihaskins.wordpress.com/category/plant-life/</a:t>
            </a:r>
            <a:endParaRPr lang="en-US" sz="1200" b="0" dirty="0" smtClean="0"/>
          </a:p>
          <a:p>
            <a:r>
              <a:rPr lang="en-US" sz="1200" b="0" dirty="0" smtClean="0"/>
              <a:t>Fish Eye: </a:t>
            </a:r>
            <a:r>
              <a:rPr lang="en-US" sz="1200" b="0" u="sng" dirty="0" smtClean="0">
                <a:hlinkClick r:id="rId7"/>
              </a:rPr>
              <a:t>http://www.oceanwideimages.com/search.asp?s=fish+eyes</a:t>
            </a:r>
            <a:r>
              <a:rPr lang="en-US" sz="1200" b="0" dirty="0" smtClean="0"/>
              <a:t> </a:t>
            </a:r>
          </a:p>
          <a:p>
            <a:r>
              <a:rPr lang="en-US" sz="1200" b="0" dirty="0" smtClean="0"/>
              <a:t>Tin Foil: </a:t>
            </a:r>
            <a:r>
              <a:rPr lang="en-US" sz="1200" b="0" u="sng" dirty="0" smtClean="0">
                <a:hlinkClick r:id="rId8"/>
              </a:rPr>
              <a:t>http://www.pixmac.com/picture/tinfoil/000010091711</a:t>
            </a:r>
            <a:r>
              <a:rPr lang="en-US" sz="1200" b="0" dirty="0" smtClean="0"/>
              <a:t> </a:t>
            </a:r>
          </a:p>
          <a:p>
            <a:r>
              <a:rPr lang="en-US" sz="1200" b="0" dirty="0" smtClean="0"/>
              <a:t>Hooked Fish: </a:t>
            </a:r>
            <a:r>
              <a:rPr lang="en-US" sz="1200" b="0" dirty="0" smtClean="0">
                <a:hlinkClick r:id="rId9"/>
              </a:rPr>
              <a:t>http://www.ticotimes.net/fishingforum/forum.cfm?icat=3</a:t>
            </a:r>
            <a:endParaRPr lang="en-US" sz="1200" b="0" dirty="0" smtClean="0"/>
          </a:p>
          <a:p>
            <a:r>
              <a:rPr lang="en-US" sz="1200" b="0" dirty="0" smtClean="0"/>
              <a:t>Dictionary.com</a:t>
            </a:r>
          </a:p>
          <a:p>
            <a:r>
              <a:rPr lang="en-US" sz="1200" b="0" dirty="0" smtClean="0"/>
              <a:t>Elizabeth Bishop: </a:t>
            </a:r>
            <a:r>
              <a:rPr lang="en-US" sz="1200" b="0" dirty="0" smtClean="0">
                <a:hlinkClick r:id="rId10"/>
              </a:rPr>
              <a:t>http://tintin1.livejournal.com</a:t>
            </a:r>
            <a:endParaRPr lang="en-US" sz="1200" b="0" dirty="0" smtClean="0"/>
          </a:p>
          <a:p>
            <a:r>
              <a:rPr lang="en-US" sz="1200" b="0" dirty="0" smtClean="0"/>
              <a:t>Silhouette Fish: </a:t>
            </a:r>
            <a:r>
              <a:rPr lang="en-US" sz="1200" b="0" dirty="0" smtClean="0">
                <a:hlinkClick r:id="rId11"/>
              </a:rPr>
              <a:t>http://www.woodworkersworkshop.com/resources/index.php?search=FREE%20SILHOUETTES&amp;page=11</a:t>
            </a:r>
            <a:endParaRPr lang="en-US" sz="1200" b="0" dirty="0" smtClean="0"/>
          </a:p>
          <a:p>
            <a:r>
              <a:rPr lang="en-US" sz="1200" b="0" dirty="0" smtClean="0"/>
              <a:t>Fisherman: </a:t>
            </a:r>
            <a:r>
              <a:rPr lang="en-US" sz="1200" b="0" dirty="0" smtClean="0">
                <a:hlinkClick r:id="rId12"/>
              </a:rPr>
              <a:t>http://www.texasphotoforum.com/forum/general-photos/112381-wade-fisherman-silhouette.html</a:t>
            </a:r>
            <a:endParaRPr lang="en-US" sz="1200" b="0" dirty="0" smtClean="0"/>
          </a:p>
          <a:p>
            <a:r>
              <a:rPr lang="en-US" sz="1200" b="0" dirty="0" smtClean="0"/>
              <a:t>Microscope: </a:t>
            </a:r>
            <a:r>
              <a:rPr lang="en-US" sz="1200" b="0" dirty="0" smtClean="0">
                <a:hlinkClick r:id="rId13"/>
              </a:rPr>
              <a:t>http://showboatentertainment.com/</a:t>
            </a:r>
            <a:endParaRPr lang="en-US" sz="1200" b="0" dirty="0" smtClean="0"/>
          </a:p>
          <a:p>
            <a:r>
              <a:rPr lang="en-US" sz="1200" b="0" dirty="0" smtClean="0">
                <a:hlinkClick r:id="rId14"/>
              </a:rPr>
              <a:t>http://www.poemhunter.com/poem/stopping-by-woods-on-a-snowy-evening-2/</a:t>
            </a:r>
            <a:endParaRPr lang="en-US" sz="1200" b="0" dirty="0" smtClean="0"/>
          </a:p>
          <a:p>
            <a:r>
              <a:rPr lang="en-US" sz="1200" b="0" dirty="0" smtClean="0">
                <a:hlinkClick r:id="rId15"/>
              </a:rPr>
              <a:t>http://chawedrosin.wordpress.com/2008/12/24/stopping-by-woods-on-a-snowy-evening-by-robert-frost/</a:t>
            </a:r>
            <a:endParaRPr lang="en-US" sz="1200" b="0" dirty="0" smtClean="0"/>
          </a:p>
          <a:p>
            <a:r>
              <a:rPr lang="en-US" sz="1200" b="0" dirty="0" smtClean="0">
                <a:hlinkClick r:id="rId16"/>
              </a:rPr>
              <a:t>http://www.dpchallenge.com/image.php?IMAGE_ID=655925</a:t>
            </a:r>
            <a:endParaRPr lang="en-US" sz="1200" b="0" dirty="0" smtClean="0"/>
          </a:p>
          <a:p>
            <a:r>
              <a:rPr lang="en-US" sz="1200" b="0" dirty="0" smtClean="0"/>
              <a:t>Feather: </a:t>
            </a:r>
            <a:r>
              <a:rPr lang="en-US" sz="1200" b="0" dirty="0" smtClean="0">
                <a:hlinkClick r:id="rId17"/>
              </a:rPr>
              <a:t>http://www.sxc.hu/photo/981696</a:t>
            </a:r>
            <a:endParaRPr lang="en-US" sz="1200" b="0" dirty="0" smtClean="0"/>
          </a:p>
          <a:p>
            <a:r>
              <a:rPr lang="en-US" sz="1200" b="0" dirty="0" smtClean="0"/>
              <a:t>Seal: </a:t>
            </a:r>
            <a:r>
              <a:rPr lang="en-US" sz="1200" b="0" dirty="0" smtClean="0">
                <a:hlinkClick r:id="rId18"/>
              </a:rPr>
              <a:t>http://wattsmith.wordpress.com/</a:t>
            </a:r>
            <a:endParaRPr lang="en-US" sz="1200" b="0" dirty="0" smtClean="0"/>
          </a:p>
          <a:p>
            <a:r>
              <a:rPr lang="en-US" sz="1200" b="0" dirty="0" smtClean="0"/>
              <a:t>Rabbit: </a:t>
            </a:r>
            <a:r>
              <a:rPr lang="en-US" sz="1200" b="0" dirty="0" smtClean="0">
                <a:hlinkClick r:id="rId19"/>
              </a:rPr>
              <a:t>http://www.paulfidler.com/books/short_list.htm</a:t>
            </a:r>
            <a:endParaRPr lang="en-US" sz="1200" b="0" dirty="0" smtClean="0"/>
          </a:p>
          <a:p>
            <a:r>
              <a:rPr lang="en-US" sz="1200" b="0" dirty="0" smtClean="0"/>
              <a:t>Bishop, Elizabeth. </a:t>
            </a:r>
            <a:r>
              <a:rPr lang="en-US" sz="1200" b="0" u="sng" dirty="0" smtClean="0"/>
              <a:t>The Complete Poems. </a:t>
            </a:r>
            <a:r>
              <a:rPr lang="en-US" sz="1200" b="0" dirty="0" smtClean="0"/>
              <a:t>Ed. Farrar, </a:t>
            </a:r>
            <a:r>
              <a:rPr lang="en-US" sz="1200" b="0" dirty="0" err="1" smtClean="0"/>
              <a:t>Staus</a:t>
            </a:r>
            <a:r>
              <a:rPr lang="en-US" sz="1200" b="0" dirty="0" smtClean="0"/>
              <a:t> and Giroux. New York, New York.</a:t>
            </a:r>
          </a:p>
          <a:p>
            <a:endParaRPr lang="en-US" sz="1200" b="0" dirty="0" smtClean="0"/>
          </a:p>
          <a:p>
            <a:endParaRPr lang="en-US" sz="1200" b="0" dirty="0" smtClean="0"/>
          </a:p>
          <a:p>
            <a:endParaRPr lang="en-US" sz="1200" b="0" dirty="0" smtClean="0"/>
          </a:p>
          <a:p>
            <a:endParaRPr lang="en-US" sz="1200" b="0" dirty="0" smtClean="0"/>
          </a:p>
          <a:p>
            <a:endParaRPr lang="en-US" sz="1200" b="0" dirty="0"/>
          </a:p>
        </p:txBody>
      </p:sp>
      <p:sp>
        <p:nvSpPr>
          <p:cNvPr id="4" name="TextBox 3"/>
          <p:cNvSpPr txBox="1"/>
          <p:nvPr/>
        </p:nvSpPr>
        <p:spPr>
          <a:xfrm>
            <a:off x="4038600" y="2286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Works Cited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Characteristics of Bishops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great attention to </a:t>
            </a:r>
            <a:r>
              <a:rPr lang="en-US" sz="2400" dirty="0" smtClean="0">
                <a:solidFill>
                  <a:srgbClr val="C00000"/>
                </a:solidFill>
              </a:rPr>
              <a:t>detail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interest in </a:t>
            </a:r>
            <a:r>
              <a:rPr lang="en-US" sz="2400" dirty="0" smtClean="0">
                <a:solidFill>
                  <a:srgbClr val="C00000"/>
                </a:solidFill>
              </a:rPr>
              <a:t>nature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C00000"/>
                </a:solidFill>
              </a:rPr>
              <a:t>Empathy</a:t>
            </a:r>
            <a:r>
              <a:rPr lang="en-US" sz="2400" dirty="0" smtClean="0"/>
              <a:t> for creatures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surprising </a:t>
            </a:r>
            <a:r>
              <a:rPr lang="en-US" sz="2400" dirty="0" smtClean="0">
                <a:solidFill>
                  <a:srgbClr val="C00000"/>
                </a:solidFill>
              </a:rPr>
              <a:t>imagery</a:t>
            </a:r>
          </a:p>
          <a:p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3600" y="838200"/>
            <a:ext cx="26860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811414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b="0" dirty="0" smtClean="0"/>
              <a:t>A comparison of two subjects using </a:t>
            </a:r>
            <a:r>
              <a:rPr lang="en-US" sz="2000" b="0" dirty="0" smtClean="0">
                <a:solidFill>
                  <a:srgbClr val="C00000"/>
                </a:solidFill>
              </a:rPr>
              <a:t>like</a:t>
            </a:r>
            <a:r>
              <a:rPr lang="en-US" sz="2000" b="0" dirty="0" smtClean="0"/>
              <a:t> or </a:t>
            </a:r>
            <a:r>
              <a:rPr lang="en-US" sz="2000" b="0" dirty="0" smtClean="0">
                <a:solidFill>
                  <a:srgbClr val="C00000"/>
                </a:solidFill>
              </a:rPr>
              <a:t>as</a:t>
            </a:r>
            <a:r>
              <a:rPr lang="en-US" sz="2000" b="0" dirty="0" smtClean="0"/>
              <a:t>.</a:t>
            </a:r>
          </a:p>
          <a:p>
            <a:endParaRPr lang="en-US" sz="2000" b="0" dirty="0" smtClean="0"/>
          </a:p>
          <a:p>
            <a:pPr>
              <a:buFont typeface="Wingdings" pitchFamily="2" charset="2"/>
              <a:buChar char="ü"/>
            </a:pPr>
            <a:r>
              <a:rPr lang="en-US" sz="2000" b="0" dirty="0" smtClean="0"/>
              <a:t>She’s as sweet </a:t>
            </a:r>
            <a:r>
              <a:rPr lang="en-US" sz="2000" b="0" dirty="0" smtClean="0">
                <a:solidFill>
                  <a:srgbClr val="C00000"/>
                </a:solidFill>
              </a:rPr>
              <a:t>as</a:t>
            </a:r>
            <a:r>
              <a:rPr lang="en-US" sz="2000" b="0" dirty="0" smtClean="0"/>
              <a:t> candy.</a:t>
            </a:r>
          </a:p>
          <a:p>
            <a:pPr>
              <a:buFont typeface="Wingdings" pitchFamily="2" charset="2"/>
              <a:buChar char="ü"/>
            </a:pPr>
            <a:r>
              <a:rPr lang="en-US" sz="2000" b="0" dirty="0" smtClean="0"/>
              <a:t>John sings </a:t>
            </a:r>
            <a:r>
              <a:rPr lang="en-US" sz="2000" b="0" dirty="0" smtClean="0">
                <a:solidFill>
                  <a:srgbClr val="C00000"/>
                </a:solidFill>
              </a:rPr>
              <a:t>like</a:t>
            </a:r>
            <a:r>
              <a:rPr lang="en-US" sz="2000" b="0" dirty="0" smtClean="0"/>
              <a:t> a flute.</a:t>
            </a:r>
          </a:p>
          <a:p>
            <a:pPr>
              <a:buFont typeface="Wingdings" pitchFamily="2" charset="2"/>
              <a:buChar char="ü"/>
            </a:pPr>
            <a:r>
              <a:rPr lang="en-US" sz="2000" b="0" dirty="0" smtClean="0"/>
              <a:t>Laura is </a:t>
            </a:r>
            <a:r>
              <a:rPr lang="en-US" sz="2000" b="0" dirty="0" smtClean="0">
                <a:solidFill>
                  <a:srgbClr val="C00000"/>
                </a:solidFill>
              </a:rPr>
              <a:t>as</a:t>
            </a:r>
            <a:r>
              <a:rPr lang="en-US" sz="2000" b="0" dirty="0" smtClean="0"/>
              <a:t> light </a:t>
            </a:r>
            <a:r>
              <a:rPr lang="en-US" sz="2000" b="0" dirty="0" smtClean="0">
                <a:solidFill>
                  <a:srgbClr val="C00000"/>
                </a:solidFill>
              </a:rPr>
              <a:t>as</a:t>
            </a:r>
            <a:r>
              <a:rPr lang="en-US" sz="2000" b="0" dirty="0" smtClean="0"/>
              <a:t> a feather.</a:t>
            </a:r>
          </a:p>
          <a:p>
            <a:pPr>
              <a:buFont typeface="Wingdings" pitchFamily="2" charset="2"/>
              <a:buChar char="ü"/>
            </a:pPr>
            <a:r>
              <a:rPr lang="en-US" sz="2000" b="0" dirty="0" smtClean="0"/>
              <a:t>Don is </a:t>
            </a:r>
            <a:r>
              <a:rPr lang="en-US" sz="2000" b="0" dirty="0" smtClean="0">
                <a:solidFill>
                  <a:srgbClr val="C00000"/>
                </a:solidFill>
              </a:rPr>
              <a:t>as</a:t>
            </a:r>
            <a:r>
              <a:rPr lang="en-US" sz="2000" b="0" dirty="0" smtClean="0"/>
              <a:t> slow as molasses in January.</a:t>
            </a:r>
            <a:endParaRPr lang="en-US" sz="2000" b="0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1200" y="1066800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Metaphor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000" b="0" dirty="0" smtClean="0"/>
              <a:t>A comparison or analogy stated in such a way as to imply that </a:t>
            </a:r>
            <a:r>
              <a:rPr lang="en-US" sz="2000" b="0" dirty="0" smtClean="0">
                <a:solidFill>
                  <a:srgbClr val="C00000"/>
                </a:solidFill>
              </a:rPr>
              <a:t>one object is another one</a:t>
            </a:r>
            <a:r>
              <a:rPr lang="en-US" sz="2000" b="0" dirty="0" smtClean="0"/>
              <a:t>, figuratively speaking.</a:t>
            </a:r>
          </a:p>
          <a:p>
            <a:pPr>
              <a:buFont typeface="Arial" pitchFamily="34" charset="0"/>
              <a:buChar char="•"/>
            </a:pPr>
            <a:endParaRPr lang="en-US" sz="2000" b="0" dirty="0" smtClean="0"/>
          </a:p>
          <a:p>
            <a:pPr>
              <a:buFont typeface="Wingdings" pitchFamily="2" charset="2"/>
              <a:buChar char="ü"/>
            </a:pPr>
            <a:r>
              <a:rPr lang="en-US" sz="2000" b="0" dirty="0" smtClean="0"/>
              <a:t>“She was a lone reed blowing in the wind.”</a:t>
            </a:r>
          </a:p>
          <a:p>
            <a:pPr>
              <a:buFont typeface="Wingdings" pitchFamily="2" charset="2"/>
              <a:buChar char="ü"/>
            </a:pPr>
            <a:r>
              <a:rPr lang="en-US" sz="2000" b="0" dirty="0" smtClean="0"/>
              <a:t>“She’s a brick house”</a:t>
            </a:r>
          </a:p>
          <a:p>
            <a:pPr>
              <a:buFont typeface="Wingdings" pitchFamily="2" charset="2"/>
              <a:buChar char="ü"/>
            </a:pPr>
            <a:r>
              <a:rPr lang="en-US" sz="2000" b="0" dirty="0" smtClean="0"/>
              <a:t>“He is a gentle giant.”</a:t>
            </a:r>
          </a:p>
          <a:p>
            <a:pPr>
              <a:buFont typeface="Wingdings" pitchFamily="2" charset="2"/>
              <a:buChar char="ü"/>
            </a:pPr>
            <a:endParaRPr lang="en-US" sz="2000" b="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7480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Anthropomorphism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1100628"/>
            <a:ext cx="4968240" cy="5300172"/>
          </a:xfrm>
        </p:spPr>
        <p:txBody>
          <a:bodyPr>
            <a:normAutofit/>
          </a:bodyPr>
          <a:lstStyle/>
          <a:p>
            <a:r>
              <a:rPr lang="en-US" sz="1800" b="0" dirty="0" smtClean="0"/>
              <a:t>Attribution of </a:t>
            </a:r>
            <a:r>
              <a:rPr lang="en-US" sz="1800" b="0" dirty="0" smtClean="0">
                <a:solidFill>
                  <a:srgbClr val="C00000"/>
                </a:solidFill>
              </a:rPr>
              <a:t>human</a:t>
            </a:r>
            <a:r>
              <a:rPr lang="en-US" sz="1800" b="0" dirty="0" smtClean="0"/>
              <a:t> motivation, </a:t>
            </a:r>
            <a:r>
              <a:rPr lang="en-US" sz="1800" b="0" dirty="0" smtClean="0">
                <a:solidFill>
                  <a:srgbClr val="C00000"/>
                </a:solidFill>
              </a:rPr>
              <a:t>characteristics, </a:t>
            </a:r>
            <a:r>
              <a:rPr lang="en-US" sz="1800" b="0" dirty="0" smtClean="0"/>
              <a:t>or behavior to inanimate objects, </a:t>
            </a:r>
            <a:r>
              <a:rPr lang="en-US" sz="1800" b="0" dirty="0" smtClean="0">
                <a:solidFill>
                  <a:srgbClr val="C00000"/>
                </a:solidFill>
              </a:rPr>
              <a:t>animals</a:t>
            </a:r>
            <a:r>
              <a:rPr lang="en-US" sz="1800" b="0" dirty="0" smtClean="0"/>
              <a:t>, or natural phenomena. </a:t>
            </a:r>
          </a:p>
          <a:p>
            <a:endParaRPr lang="en-US" dirty="0" smtClean="0"/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“</a:t>
            </a:r>
            <a:r>
              <a:rPr lang="en-US" b="0" dirty="0" smtClean="0"/>
              <a:t>One seal particularly I have seen here evening after evening. He was curious about me. He was interested in music; like me a believer in total immersion, so I used to sing him Baptist hymns.” </a:t>
            </a:r>
            <a:r>
              <a:rPr lang="en-US" dirty="0" smtClean="0"/>
              <a:t>– At the Fish Houses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Font typeface="Wingdings" pitchFamily="2" charset="2"/>
              <a:buChar char="ü"/>
            </a:pPr>
            <a:r>
              <a:rPr lang="en-US" b="0" i="1" dirty="0" err="1" smtClean="0"/>
              <a:t>Watership</a:t>
            </a:r>
            <a:r>
              <a:rPr lang="en-US" b="0" i="1" dirty="0" smtClean="0"/>
              <a:t> Down </a:t>
            </a:r>
            <a:r>
              <a:rPr lang="en-US" b="0" dirty="0" smtClean="0"/>
              <a:t>novel with rabbit heroes</a:t>
            </a:r>
            <a:endParaRPr lang="en-US" b="0" i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1219200"/>
            <a:ext cx="2937915" cy="203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86400" y="3335948"/>
            <a:ext cx="1828800" cy="2945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934868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Repetition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1100628"/>
            <a:ext cx="5806440" cy="3776172"/>
          </a:xfrm>
        </p:spPr>
        <p:txBody>
          <a:bodyPr>
            <a:normAutofit/>
          </a:bodyPr>
          <a:lstStyle/>
          <a:p>
            <a:r>
              <a:rPr lang="en-US" sz="1800" b="0" dirty="0" smtClean="0"/>
              <a:t>Words or phrases that appear more than once for added </a:t>
            </a:r>
            <a:r>
              <a:rPr lang="en-US" sz="1800" b="0" dirty="0" smtClean="0">
                <a:solidFill>
                  <a:srgbClr val="C00000"/>
                </a:solidFill>
              </a:rPr>
              <a:t>emphasis, </a:t>
            </a:r>
            <a:r>
              <a:rPr lang="en-US" sz="1800" b="0" dirty="0" smtClean="0"/>
              <a:t>effect, or emotion</a:t>
            </a:r>
          </a:p>
          <a:p>
            <a:endParaRPr lang="en-US" sz="1800" b="0" dirty="0" smtClean="0"/>
          </a:p>
          <a:p>
            <a:pPr>
              <a:buFont typeface="Wingdings" pitchFamily="2" charset="2"/>
              <a:buChar char="ü"/>
            </a:pPr>
            <a:endParaRPr lang="en-US" sz="1800" b="0" dirty="0" smtClean="0"/>
          </a:p>
          <a:p>
            <a:pPr>
              <a:buFont typeface="Wingdings" pitchFamily="2" charset="2"/>
              <a:buChar char="ü"/>
            </a:pPr>
            <a:endParaRPr lang="en-US" sz="1800" b="0" dirty="0" smtClean="0"/>
          </a:p>
          <a:p>
            <a:pPr>
              <a:buFont typeface="Wingdings" pitchFamily="2" charset="2"/>
              <a:buChar char="ü"/>
            </a:pPr>
            <a:r>
              <a:rPr lang="en-US" sz="1800" b="0" dirty="0" smtClean="0"/>
              <a:t>“The woods are lovely, dark, and deep,</a:t>
            </a:r>
            <a:br>
              <a:rPr lang="en-US" sz="1800" b="0" dirty="0" smtClean="0"/>
            </a:br>
            <a:r>
              <a:rPr lang="en-US" sz="1800" b="0" dirty="0" smtClean="0"/>
              <a:t>But I have promises to keep,</a:t>
            </a:r>
            <a:br>
              <a:rPr lang="en-US" sz="1800" b="0" dirty="0" smtClean="0"/>
            </a:br>
            <a:r>
              <a:rPr lang="en-US" sz="1800" b="0" dirty="0" smtClean="0"/>
              <a:t>And miles to go before I sleep,</a:t>
            </a:r>
            <a:br>
              <a:rPr lang="en-US" sz="1800" b="0" dirty="0" smtClean="0"/>
            </a:br>
            <a:r>
              <a:rPr lang="en-US" sz="1800" b="0" dirty="0" smtClean="0"/>
              <a:t>And miles to go before I sleep.” –Robert Frost</a:t>
            </a:r>
          </a:p>
          <a:p>
            <a:pPr>
              <a:buFont typeface="Wingdings" pitchFamily="2" charset="2"/>
              <a:buChar char="ü"/>
            </a:pPr>
            <a:endParaRPr lang="en-US" sz="1800" b="0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10400" y="2514600"/>
            <a:ext cx="1976947" cy="257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74442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200" i="1" dirty="0" smtClean="0">
                <a:solidFill>
                  <a:schemeClr val="accent4"/>
                </a:solidFill>
                <a:latin typeface="Baskerville Old Face" pitchFamily="18" charset="0"/>
              </a:rPr>
              <a:t>The Fish </a:t>
            </a:r>
            <a:endParaRPr lang="en-US" sz="3200" i="1" dirty="0">
              <a:solidFill>
                <a:schemeClr val="accent4"/>
              </a:solidFill>
              <a:latin typeface="Baskerville Old Face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00800" y="914400"/>
            <a:ext cx="1905000" cy="1935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 descr="C:\Users\Kathleen\Desktop\fisherma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914400"/>
            <a:ext cx="4114799" cy="3657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rgbClr val="C00000"/>
              </a:solidFill>
            </a:endParaRPr>
          </a:p>
          <a:p>
            <a:pPr algn="ctr"/>
            <a:r>
              <a:rPr lang="en-US" sz="3600" dirty="0" smtClean="0">
                <a:solidFill>
                  <a:srgbClr val="C00000"/>
                </a:solidFill>
              </a:rPr>
              <a:t>Initial </a:t>
            </a:r>
            <a:r>
              <a:rPr lang="en-US" sz="3600" dirty="0" smtClean="0"/>
              <a:t>Reactions?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887898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513</TotalTime>
  <Words>566</Words>
  <Application>Microsoft Office PowerPoint</Application>
  <PresentationFormat>On-screen Show (4:3)</PresentationFormat>
  <Paragraphs>114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Angles</vt:lpstr>
      <vt:lpstr>Poetic Devices and the Magic of Elizabeth Bishop</vt:lpstr>
      <vt:lpstr>Elizabeth Bishop</vt:lpstr>
      <vt:lpstr>Characteristics of Bishops Work</vt:lpstr>
      <vt:lpstr>Simile</vt:lpstr>
      <vt:lpstr>Metaphor</vt:lpstr>
      <vt:lpstr>Anthropomorphism</vt:lpstr>
      <vt:lpstr>Repetition</vt:lpstr>
      <vt:lpstr>The Fish 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Match That figure of Speech</vt:lpstr>
      <vt:lpstr>PowerPoint Presentation</vt:lpstr>
      <vt:lpstr>   </vt:lpstr>
    </vt:vector>
  </TitlesOfParts>
  <Company>East Stroudsburg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Poetric Devices and the Magic of Elizabeth Bishop</dc:title>
  <dc:creator>DEVON E FIELD</dc:creator>
  <cp:lastModifiedBy>Administrator</cp:lastModifiedBy>
  <cp:revision>38</cp:revision>
  <cp:lastPrinted>2010-07-29T12:18:15Z</cp:lastPrinted>
  <dcterms:created xsi:type="dcterms:W3CDTF">2010-07-28T12:26:51Z</dcterms:created>
  <dcterms:modified xsi:type="dcterms:W3CDTF">2010-07-29T13:29:35Z</dcterms:modified>
</cp:coreProperties>
</file>